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2"/>
  </p:notesMasterIdLst>
  <p:handoutMasterIdLst>
    <p:handoutMasterId r:id="rId23"/>
  </p:handoutMasterIdLst>
  <p:sldIdLst>
    <p:sldId id="329" r:id="rId5"/>
    <p:sldId id="315" r:id="rId6"/>
    <p:sldId id="333" r:id="rId7"/>
    <p:sldId id="335" r:id="rId8"/>
    <p:sldId id="336" r:id="rId9"/>
    <p:sldId id="337" r:id="rId10"/>
    <p:sldId id="338" r:id="rId11"/>
    <p:sldId id="339" r:id="rId12"/>
    <p:sldId id="342" r:id="rId13"/>
    <p:sldId id="343" r:id="rId14"/>
    <p:sldId id="334" r:id="rId15"/>
    <p:sldId id="320" r:id="rId16"/>
    <p:sldId id="321" r:id="rId17"/>
    <p:sldId id="326" r:id="rId18"/>
    <p:sldId id="327" r:id="rId19"/>
    <p:sldId id="332" r:id="rId20"/>
    <p:sldId id="322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69696"/>
    <a:srgbClr val="A6A6A6"/>
    <a:srgbClr val="4C1213"/>
    <a:srgbClr val="690304"/>
    <a:srgbClr val="9E9A95"/>
    <a:srgbClr val="382E25"/>
    <a:srgbClr val="C17945"/>
    <a:srgbClr val="31526A"/>
    <a:srgbClr val="252626"/>
    <a:srgbClr val="C6B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7" autoAdjust="0"/>
    <p:restoredTop sz="89575" autoAdjust="0"/>
  </p:normalViewPr>
  <p:slideViewPr>
    <p:cSldViewPr snapToGrid="0" snapToObjects="1">
      <p:cViewPr varScale="1">
        <p:scale>
          <a:sx n="151" d="100"/>
          <a:sy n="151" d="100"/>
        </p:scale>
        <p:origin x="928" y="336"/>
      </p:cViewPr>
      <p:guideLst>
        <p:guide orient="horz" pos="3185"/>
        <p:guide pos="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2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859BD-4604-2843-976C-9F2DEE3C79DB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64456-6A4C-DF40-836A-7ED7CB722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83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08F45-8DB7-E449-85E4-EC04F96DF3AA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6D261-4ACC-5E49-97C5-9D8FD2D9A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4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440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647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98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9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5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69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787</a:t>
            </a:r>
          </a:p>
          <a:p>
            <a:r>
              <a:rPr lang="en-US" dirty="0"/>
              <a:t>13 NA’s in gender</a:t>
            </a:r>
          </a:p>
          <a:p>
            <a:r>
              <a:rPr lang="en-US" dirty="0"/>
              <a:t>Country plot – 3</a:t>
            </a:r>
            <a:r>
              <a:rPr lang="en-US" baseline="30000" dirty="0"/>
              <a:t>rd</a:t>
            </a:r>
            <a:r>
              <a:rPr lang="en-US" dirty="0"/>
              <a:t>  highest (after India) is less than 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53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39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52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2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5833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9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pag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2903" y="2768208"/>
            <a:ext cx="7734221" cy="1114494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000" b="1" i="0" spc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Unnecessarily extra long </a:t>
            </a:r>
            <a:br>
              <a:rPr lang="en-US" dirty="0"/>
            </a:br>
            <a:r>
              <a:rPr lang="en-US" dirty="0"/>
              <a:t>title of presentation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530694" y="2445544"/>
            <a:ext cx="7734222" cy="252412"/>
          </a:xfrm>
        </p:spPr>
        <p:txBody>
          <a:bodyPr anchor="ctr">
            <a:noAutofit/>
          </a:bodyPr>
          <a:lstStyle>
            <a:lvl1pPr marL="0" indent="0">
              <a:buNone/>
              <a:defRPr sz="1800" b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SUBHEAD OR NAME OF UNIT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780B8-3A35-8743-BF49-0929B30328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64" y="-35901"/>
            <a:ext cx="3044952" cy="11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1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90863" y="962981"/>
            <a:ext cx="3999840" cy="8065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65867"/>
            <a:ext cx="3999840" cy="2466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6E9AC3-F08E-BA40-BE37-42D7311303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AFFA3EC-9463-2D4C-BC88-A8EF3D4080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D612AF-3CBE-A149-B5F4-0072AAC01D7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“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0154FF-283D-D947-A17A-8355E651DB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36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EBE010-8C23-344C-B1BA-6E3FE0031460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CAFED2D-28AC-CE48-8F41-59DC19DAC75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B8F69B7-7E5C-734A-968D-4A834BF1F9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1F12272-6202-A244-BA2E-D95207666DD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4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6FC821-50C0-F946-93ED-4F53207AF5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44E40BD-6235-4B47-A82A-79D44E2A5EE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70D3E8F-2211-D94F-A3C6-2F7ABE2D696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8739DF9-E7DB-3149-AEBA-050066618C0E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60486F-64F0-D448-8386-25298797B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807"/>
          <a:stretch/>
        </p:blipFill>
        <p:spPr>
          <a:xfrm>
            <a:off x="271420" y="-576087"/>
            <a:ext cx="657379" cy="129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8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1744F007-37EE-F642-8B67-26B7CB5128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143000"/>
            <a:ext cx="5575609" cy="335465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38F067-19D0-8049-A1C7-215998E532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68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IUPUI lockup">
    <p:bg>
      <p:bgPr>
        <a:solidFill>
          <a:srgbClr val="690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966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1FF093-5B3E-F84D-B1F1-712EA35202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9EEE9862-03A0-FB44-918C-B1D648AFF3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sp>
        <p:nvSpPr>
          <p:cNvPr id="13" name="Title 13">
            <a:extLst>
              <a:ext uri="{FF2B5EF4-FFF2-40B4-BE49-F238E27FC236}">
                <a16:creationId xmlns:a16="http://schemas.microsoft.com/office/drawing/2014/main" id="{4E63D569-8C6D-DA43-9D8B-0C77C5AF94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8E203-D76F-A54F-96A5-803D8CAC5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73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BAD724-0170-504B-B04B-992D44AD2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6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89526" y="962981"/>
            <a:ext cx="399501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06599"/>
            <a:ext cx="3995019" cy="2516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05C3F444-27EE-DD48-A234-08AF253671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DCA629-3317-2745-989A-10D581EB62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8420B-577A-A341-8A86-DA66FE84100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“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BBE95B-F2C6-2B43-B12A-6983462922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230"/>
          <a:stretch/>
        </p:blipFill>
        <p:spPr>
          <a:xfrm>
            <a:off x="268657" y="-447294"/>
            <a:ext cx="657379" cy="11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B099AB-7C40-C54D-A7BA-8DFBF859F79E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DB0C64-DB15-4E4B-87B1-09DBEB583B1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689D7C-9203-D842-9D90-9FAE64DDD04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7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BABA7CD-1501-E745-ADF8-198E107157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1E6DEA-5C3A-0148-AB59-E96CF2B5D34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54C7A14-8848-9947-BFA2-43DAE44BE441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F2BCABE-8696-6547-9256-A5AE595E99F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C0E421-1C2C-0E40-A3D6-8689FA489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548"/>
          <a:stretch/>
        </p:blipFill>
        <p:spPr>
          <a:xfrm>
            <a:off x="268657" y="-447294"/>
            <a:ext cx="657379" cy="121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9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A41BB-DCCE-F14C-94A7-879D8A1057F0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47CF3B1F-1FB0-4943-ADA8-67240C5A4A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219200"/>
            <a:ext cx="5575609" cy="331562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5FB8D4-3D22-EB49-AB6C-9068843497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669"/>
          <a:stretch/>
        </p:blipFill>
        <p:spPr>
          <a:xfrm>
            <a:off x="268657" y="-447294"/>
            <a:ext cx="657379" cy="119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blac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E6D189D-FDA9-9848-953C-540B2940805D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99A32F3-9FDB-1E47-9B3D-BA501DBC4A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DCBCEF-64A0-B04F-872D-B6A8DB358F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E2215F-6B7E-EA4A-95A9-B99E766589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52"/>
          <a:stretch/>
        </p:blipFill>
        <p:spPr>
          <a:xfrm>
            <a:off x="271420" y="-576087"/>
            <a:ext cx="657379" cy="13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1892" y="634604"/>
            <a:ext cx="680248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1892" y="1589938"/>
            <a:ext cx="6802482" cy="321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85" r:id="rId1"/>
    <p:sldLayoutId id="2147493467" r:id="rId2"/>
    <p:sldLayoutId id="2147493486" r:id="rId3"/>
    <p:sldLayoutId id="2147493472" r:id="rId4"/>
    <p:sldLayoutId id="2147493457" r:id="rId5"/>
    <p:sldLayoutId id="2147493480" r:id="rId6"/>
    <p:sldLayoutId id="2147493479" r:id="rId7"/>
    <p:sldLayoutId id="2147493475" r:id="rId8"/>
    <p:sldLayoutId id="2147493456" r:id="rId9"/>
    <p:sldLayoutId id="2147493474" r:id="rId10"/>
    <p:sldLayoutId id="2147493476" r:id="rId11"/>
    <p:sldLayoutId id="2147493481" r:id="rId12"/>
    <p:sldLayoutId id="2147493482" r:id="rId13"/>
    <p:sldLayoutId id="214749347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00" spc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A337521-B5C3-EF42-8975-60812492D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STEM Graduate Students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1098318-849D-274D-BF5F-838586C76E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S670 – Final Project Presentation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813DA81-6AFA-1541-A665-5CE4EA30D2F2}"/>
              </a:ext>
            </a:extLst>
          </p:cNvPr>
          <p:cNvSpPr txBox="1">
            <a:spLocks/>
          </p:cNvSpPr>
          <p:nvPr/>
        </p:nvSpPr>
        <p:spPr>
          <a:xfrm>
            <a:off x="530694" y="3952954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By: Ankit Mathur &amp; Nitesh Jaswal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12F53BD8-00D0-CB46-A667-2202A80CD492}"/>
              </a:ext>
            </a:extLst>
          </p:cNvPr>
          <p:cNvSpPr txBox="1">
            <a:spLocks/>
          </p:cNvSpPr>
          <p:nvPr/>
        </p:nvSpPr>
        <p:spPr>
          <a:xfrm>
            <a:off x="536771" y="4275618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April 16</a:t>
            </a:r>
            <a:r>
              <a:rPr lang="en-US" sz="1400" baseline="30000" dirty="0"/>
              <a:t>th</a:t>
            </a:r>
            <a:r>
              <a:rPr lang="en-US" sz="1400" dirty="0"/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2047523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706562"/>
            <a:ext cx="8127910" cy="671086"/>
          </a:xfrm>
        </p:spPr>
        <p:txBody>
          <a:bodyPr>
            <a:noAutofit/>
          </a:bodyPr>
          <a:lstStyle/>
          <a:p>
            <a:r>
              <a:rPr lang="en-US" sz="1800"/>
              <a:t>How do you feel you are treated by your colleagues and professors in the US in comparison </a:t>
            </a:r>
            <a:endParaRPr lang="en-US"/>
          </a:p>
          <a:p>
            <a:r>
              <a:rPr lang="en-US" sz="1800"/>
              <a:t>with those in your home country?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50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2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Section heading option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103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108694"/>
            <a:ext cx="7365818" cy="699065"/>
          </a:xfrm>
        </p:spPr>
        <p:txBody>
          <a:bodyPr/>
          <a:lstStyle/>
          <a:p>
            <a:r>
              <a:rPr lang="en-US" dirty="0"/>
              <a:t>Click to add engaging text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1241455-746C-D748-8714-5319089614A7}"/>
              </a:ext>
            </a:extLst>
          </p:cNvPr>
          <p:cNvSpPr txBox="1">
            <a:spLocks/>
          </p:cNvSpPr>
          <p:nvPr/>
        </p:nvSpPr>
        <p:spPr>
          <a:xfrm>
            <a:off x="1168400" y="1979028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1800" kern="1200" spc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Make your concise point here. </a:t>
            </a:r>
          </a:p>
          <a:p>
            <a:r>
              <a:rPr lang="en-US" dirty="0"/>
              <a:t>Slides with multiple paragraphs of text have shown to significantly decrease the attention of the audience.</a:t>
            </a:r>
          </a:p>
          <a:p>
            <a:r>
              <a:rPr lang="en-US"/>
              <a:t>Let your slides breathe—it lets the audience listen to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30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862" y="962981"/>
            <a:ext cx="4166937" cy="484819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863" y="1684868"/>
            <a:ext cx="4251604" cy="2495652"/>
          </a:xfrm>
        </p:spPr>
        <p:txBody>
          <a:bodyPr>
            <a:normAutofit fontScale="92500"/>
          </a:bodyPr>
          <a:lstStyle/>
          <a:p>
            <a:r>
              <a:rPr lang="en-US" dirty="0"/>
              <a:t>Keep your message </a:t>
            </a:r>
            <a:r>
              <a:rPr lang="en-US" b="1" dirty="0"/>
              <a:t>short</a:t>
            </a:r>
            <a:r>
              <a:rPr lang="en-US" dirty="0"/>
              <a:t> and </a:t>
            </a:r>
            <a:r>
              <a:rPr lang="en-US" b="1" dirty="0"/>
              <a:t>concise</a:t>
            </a:r>
            <a:r>
              <a:rPr lang="en-US" dirty="0"/>
              <a:t>. No one wants to read a PowerPoint that rivals </a:t>
            </a:r>
            <a:r>
              <a:rPr lang="en-US" i="1" dirty="0"/>
              <a:t>War and Peace.</a:t>
            </a:r>
            <a:endParaRPr lang="en-US" dirty="0"/>
          </a:p>
          <a:p>
            <a:r>
              <a:rPr lang="en-US" dirty="0"/>
              <a:t>Use color, size, and weight to add emphasis.</a:t>
            </a:r>
          </a:p>
          <a:p>
            <a:r>
              <a:rPr lang="en-US" dirty="0"/>
              <a:t>Add images that support your content.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8E1B6B-CB89-E24C-9D95-F38C8BCC1F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89600" y="962981"/>
            <a:ext cx="3164980" cy="3217539"/>
          </a:xfrm>
        </p:spPr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672833B-104B-004A-B7B2-08702BC5C46C}"/>
              </a:ext>
            </a:extLst>
          </p:cNvPr>
          <p:cNvSpPr txBox="1">
            <a:spLocks/>
          </p:cNvSpPr>
          <p:nvPr/>
        </p:nvSpPr>
        <p:spPr>
          <a:xfrm>
            <a:off x="5564910" y="4755430"/>
            <a:ext cx="3289669" cy="164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82539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5CFC3E-0968-5D45-A0EE-0E9A85979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department, or unit.</a:t>
            </a:r>
            <a:r>
              <a:rPr lang="en-US" i="0" dirty="0">
                <a:solidFill>
                  <a:schemeClr val="bg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717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F5086D-E62F-E149-8D99-E883699C8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0" y="2363981"/>
            <a:ext cx="2104483" cy="2177659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CC380-12AB-0C4E-9F5B-135CD6EAF18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19758" y="2363982"/>
            <a:ext cx="2104483" cy="2171644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72262-3E02-D946-87D0-8BBF9911D16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871117" y="2363983"/>
            <a:ext cx="2104483" cy="2171643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532" y="946047"/>
            <a:ext cx="7365818" cy="699065"/>
          </a:xfrm>
        </p:spPr>
        <p:txBody>
          <a:bodyPr/>
          <a:lstStyle/>
          <a:p>
            <a:r>
              <a:rPr lang="en-US" dirty="0"/>
              <a:t>Click to edit timeline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2531A-9880-E34C-9056-DFE57FFA952E}"/>
              </a:ext>
            </a:extLst>
          </p:cNvPr>
          <p:cNvSpPr txBox="1"/>
          <p:nvPr/>
        </p:nvSpPr>
        <p:spPr>
          <a:xfrm>
            <a:off x="1151466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6BA4AC-F283-184A-A620-F2B735137F29}"/>
              </a:ext>
            </a:extLst>
          </p:cNvPr>
          <p:cNvSpPr txBox="1"/>
          <p:nvPr/>
        </p:nvSpPr>
        <p:spPr>
          <a:xfrm>
            <a:off x="3502825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DE6BFB-D0BC-E64E-971B-1485BA90AABC}"/>
              </a:ext>
            </a:extLst>
          </p:cNvPr>
          <p:cNvSpPr txBox="1"/>
          <p:nvPr/>
        </p:nvSpPr>
        <p:spPr>
          <a:xfrm>
            <a:off x="5854184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15557106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BCCE4F-B910-DD40-B492-E7B0B50DA3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7CCC116-BDC7-DC4F-94A5-50407FA278E5}"/>
              </a:ext>
            </a:extLst>
          </p:cNvPr>
          <p:cNvSpPr txBox="1">
            <a:spLocks/>
          </p:cNvSpPr>
          <p:nvPr/>
        </p:nvSpPr>
        <p:spPr>
          <a:xfrm>
            <a:off x="6980662" y="3216562"/>
            <a:ext cx="1576039" cy="1139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F2709E8-B0BC-5A4A-B98A-105CDB27C65C}"/>
              </a:ext>
            </a:extLst>
          </p:cNvPr>
          <p:cNvSpPr txBox="1">
            <a:spLocks/>
          </p:cNvSpPr>
          <p:nvPr/>
        </p:nvSpPr>
        <p:spPr>
          <a:xfrm>
            <a:off x="6980662" y="1926937"/>
            <a:ext cx="1650382" cy="11582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000" b="0" dirty="0">
                <a:solidFill>
                  <a:schemeClr val="bg1"/>
                </a:solidFill>
              </a:rPr>
              <a:t>Photo caption can be entered here to the desired length. Tell people about the historical significance of the image or point out relevant pieces of information.</a:t>
            </a:r>
          </a:p>
        </p:txBody>
      </p:sp>
    </p:spTree>
    <p:extLst>
      <p:ext uri="{BB962C8B-B14F-4D97-AF65-F5344CB8AC3E}">
        <p14:creationId xmlns:p14="http://schemas.microsoft.com/office/powerpoint/2010/main" val="4031935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969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131" y="2759840"/>
            <a:ext cx="8460472" cy="1797169"/>
          </a:xfrm>
        </p:spPr>
        <p:txBody>
          <a:bodyPr/>
          <a:lstStyle/>
          <a:p>
            <a:r>
              <a:rPr lang="en-US" sz="2800" dirty="0"/>
              <a:t>How does the experience of STEM graduate students affect their choice of staying back in the United States after graduation?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240952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1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130" y="2759840"/>
            <a:ext cx="7703469" cy="1354959"/>
          </a:xfrm>
        </p:spPr>
        <p:txBody>
          <a:bodyPr/>
          <a:lstStyle/>
          <a:p>
            <a:r>
              <a:rPr lang="en-US" dirty="0"/>
              <a:t>Profiling of participating students</a:t>
            </a:r>
          </a:p>
        </p:txBody>
      </p:sp>
    </p:spTree>
    <p:extLst>
      <p:ext uri="{BB962C8B-B14F-4D97-AF65-F5344CB8AC3E}">
        <p14:creationId xmlns:p14="http://schemas.microsoft.com/office/powerpoint/2010/main" val="17644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829A717-1A61-084D-AB41-F0375938A7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46"/>
          <a:stretch/>
        </p:blipFill>
        <p:spPr>
          <a:xfrm>
            <a:off x="517996" y="753533"/>
            <a:ext cx="3613738" cy="21132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19BB8B-652D-684A-B522-766B0E4EC8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55"/>
          <a:stretch/>
        </p:blipFill>
        <p:spPr>
          <a:xfrm>
            <a:off x="4722814" y="753533"/>
            <a:ext cx="3613738" cy="21263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2A7AB00-C24D-C94D-ABDD-6047E3638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337"/>
          <a:stretch/>
        </p:blipFill>
        <p:spPr>
          <a:xfrm>
            <a:off x="475861" y="2941391"/>
            <a:ext cx="3655874" cy="21132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FB7CFD7-EC66-B540-A391-22E99E2585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350"/>
          <a:stretch/>
        </p:blipFill>
        <p:spPr>
          <a:xfrm>
            <a:off x="4722814" y="2941391"/>
            <a:ext cx="3617726" cy="211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03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i="1" dirty="0"/>
              <a:t>Life sciences </a:t>
            </a:r>
            <a:r>
              <a:rPr lang="en-US" sz="1800" dirty="0"/>
              <a:t>has a higher number of female students, whereas </a:t>
            </a:r>
            <a:r>
              <a:rPr lang="en-US" sz="1800" i="1" dirty="0"/>
              <a:t>Computer science</a:t>
            </a:r>
            <a:r>
              <a:rPr lang="en-US" sz="1800" dirty="0"/>
              <a:t> and </a:t>
            </a:r>
            <a:r>
              <a:rPr lang="en-US" sz="1800" i="1" dirty="0"/>
              <a:t>Engineering</a:t>
            </a:r>
            <a:r>
              <a:rPr lang="en-US" sz="1800" dirty="0"/>
              <a:t> disciplines have more male students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37CF-F9FB-FB43-A580-02F3CC896F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7" b="5679"/>
          <a:stretch/>
        </p:blipFill>
        <p:spPr>
          <a:xfrm>
            <a:off x="1545166" y="1286934"/>
            <a:ext cx="6241760" cy="365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2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The disparity between male and female students is much higher for </a:t>
            </a:r>
            <a:r>
              <a:rPr lang="en-US" sz="1800" i="1" dirty="0"/>
              <a:t>India</a:t>
            </a:r>
            <a:r>
              <a:rPr lang="en-US" sz="1800" dirty="0"/>
              <a:t> as compared to any other country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7B4E22-FF70-3C47-8E81-D7186BACD5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08"/>
          <a:stretch/>
        </p:blipFill>
        <p:spPr>
          <a:xfrm>
            <a:off x="1535950" y="1286935"/>
            <a:ext cx="6354983" cy="36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1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PhD students outnumber Master’s students across all disciplines except in </a:t>
            </a:r>
            <a:r>
              <a:rPr lang="en-US" sz="1800" i="1" dirty="0"/>
              <a:t>Computer Science</a:t>
            </a: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53270-6C6C-7E41-B3D0-DD81D295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72"/>
          <a:stretch/>
        </p:blipFill>
        <p:spPr>
          <a:xfrm>
            <a:off x="1840750" y="1286934"/>
            <a:ext cx="6106055" cy="353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53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With the exception of </a:t>
            </a:r>
            <a:r>
              <a:rPr lang="en-US" sz="1800" i="1" dirty="0"/>
              <a:t>India</a:t>
            </a:r>
            <a:r>
              <a:rPr lang="en-US" sz="1800" dirty="0"/>
              <a:t>, PhD students dominate Master’s students across all countries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3090A0-61D7-1D45-A0EE-F002E4F11E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679"/>
          <a:stretch/>
        </p:blipFill>
        <p:spPr>
          <a:xfrm>
            <a:off x="1739547" y="1286934"/>
            <a:ext cx="6210562" cy="361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540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Indian students have the highest share in </a:t>
            </a:r>
            <a:r>
              <a:rPr lang="en-US" sz="1800" i="1" dirty="0"/>
              <a:t>Computer Science </a:t>
            </a:r>
            <a:r>
              <a:rPr lang="en-US" sz="1800" dirty="0"/>
              <a:t>and </a:t>
            </a:r>
            <a:r>
              <a:rPr lang="en-US" sz="1800" i="1" dirty="0"/>
              <a:t>Engineering </a:t>
            </a:r>
            <a:r>
              <a:rPr lang="en-US" sz="1800" dirty="0"/>
              <a:t>disciplines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5F0F87-55F1-4F4D-848B-72D4C68DA7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08"/>
          <a:stretch/>
        </p:blipFill>
        <p:spPr>
          <a:xfrm>
            <a:off x="1759482" y="1286934"/>
            <a:ext cx="6165321" cy="357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30625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" b="0" dirty="0" smtClean="0">
            <a:solidFill>
              <a:schemeClr val="bg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IC presentation IU Bloomington" id="{6EFBC45B-49A5-3440-96D7-43C9FFF75981}" vid="{291E748F-EC18-3F4D-89FD-E634552C6C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purl.org/dc/dcmitype/"/>
    <ds:schemaRef ds:uri="http://schemas.microsoft.com/sharepoint/v3/field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Main</Template>
  <TotalTime>155</TotalTime>
  <Words>425</Words>
  <Application>Microsoft Macintosh PowerPoint</Application>
  <PresentationFormat>On-screen Show (16:9)</PresentationFormat>
  <Paragraphs>51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Main</vt:lpstr>
      <vt:lpstr>STEM Graduate Students</vt:lpstr>
      <vt:lpstr>How does the experience of STEM graduate students affect their choice of staying back in the United States after graduation?</vt:lpstr>
      <vt:lpstr>Profiling of participating students</vt:lpstr>
      <vt:lpstr>PowerPoint Presentation</vt:lpstr>
      <vt:lpstr>Life sciences has a higher number of female students, whereas Computer science and Engineering disciplines have more male students</vt:lpstr>
      <vt:lpstr>The disparity between male and female students is much higher for India as compared to any other country</vt:lpstr>
      <vt:lpstr>PhD students outnumber Master’s students across all disciplines except in Computer Science</vt:lpstr>
      <vt:lpstr>With the exception of India, PhD students dominate Master’s students across all countries</vt:lpstr>
      <vt:lpstr>Indian students have the highest share in Computer Science and Engineering disciplines</vt:lpstr>
      <vt:lpstr>How do you feel you are treated by your colleagues and professors in the US in comparison  with those in your home country? </vt:lpstr>
      <vt:lpstr>Section heading option 2</vt:lpstr>
      <vt:lpstr>Click to add engaging text</vt:lpstr>
      <vt:lpstr>Click to add headline</vt:lpstr>
      <vt:lpstr>PowerPoint Presentation</vt:lpstr>
      <vt:lpstr>Click to edit timeline title style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Bicentennial-focused presentation</dc:title>
  <dc:creator>Mathur, Ankit</dc:creator>
  <cp:lastModifiedBy>Mathur, Ankit</cp:lastModifiedBy>
  <cp:revision>34</cp:revision>
  <cp:lastPrinted>2018-12-18T15:00:20Z</cp:lastPrinted>
  <dcterms:created xsi:type="dcterms:W3CDTF">2019-04-13T01:35:35Z</dcterms:created>
  <dcterms:modified xsi:type="dcterms:W3CDTF">2019-04-13T04:11:13Z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